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4"/>
    <p:sldMasterId id="2147483660" r:id="rId45"/>
    <p:sldMasterId id="2147483709" r:id="rId46"/>
  </p:sldMasterIdLst>
  <p:notesMasterIdLst>
    <p:notesMasterId r:id="rId70"/>
  </p:notesMasterIdLst>
  <p:handoutMasterIdLst>
    <p:handoutMasterId r:id="rId71"/>
  </p:handoutMasterIdLst>
  <p:sldIdLst>
    <p:sldId id="279" r:id="rId47"/>
    <p:sldId id="355" r:id="rId48"/>
    <p:sldId id="356" r:id="rId49"/>
    <p:sldId id="357" r:id="rId50"/>
    <p:sldId id="360" r:id="rId51"/>
    <p:sldId id="306" r:id="rId52"/>
    <p:sldId id="311" r:id="rId53"/>
    <p:sldId id="341" r:id="rId54"/>
    <p:sldId id="333" r:id="rId55"/>
    <p:sldId id="346" r:id="rId56"/>
    <p:sldId id="343" r:id="rId57"/>
    <p:sldId id="344" r:id="rId58"/>
    <p:sldId id="359" r:id="rId59"/>
    <p:sldId id="361" r:id="rId60"/>
    <p:sldId id="362" r:id="rId61"/>
    <p:sldId id="363" r:id="rId62"/>
    <p:sldId id="364" r:id="rId63"/>
    <p:sldId id="365" r:id="rId64"/>
    <p:sldId id="366" r:id="rId65"/>
    <p:sldId id="367" r:id="rId66"/>
    <p:sldId id="368" r:id="rId67"/>
    <p:sldId id="369" r:id="rId68"/>
    <p:sldId id="370" r:id="rId6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89447" autoAdjust="0"/>
  </p:normalViewPr>
  <p:slideViewPr>
    <p:cSldViewPr>
      <p:cViewPr>
        <p:scale>
          <a:sx n="68" d="100"/>
          <a:sy n="68" d="100"/>
        </p:scale>
        <p:origin x="-2880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slide" Target="slides/slide1.xml"/><Relationship Id="rId50" Type="http://schemas.openxmlformats.org/officeDocument/2006/relationships/slide" Target="slides/slide4.xml"/><Relationship Id="rId55" Type="http://schemas.openxmlformats.org/officeDocument/2006/relationships/slide" Target="slides/slide9.xml"/><Relationship Id="rId63" Type="http://schemas.openxmlformats.org/officeDocument/2006/relationships/slide" Target="slides/slide17.xml"/><Relationship Id="rId68" Type="http://schemas.openxmlformats.org/officeDocument/2006/relationships/slide" Target="slides/slide22.xml"/><Relationship Id="rId7" Type="http://schemas.openxmlformats.org/officeDocument/2006/relationships/customXml" Target="../customXml/item7.xml"/><Relationship Id="rId71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slideMaster" Target="slideMasters/slideMaster2.xml"/><Relationship Id="rId53" Type="http://schemas.openxmlformats.org/officeDocument/2006/relationships/slide" Target="slides/slide7.xml"/><Relationship Id="rId58" Type="http://schemas.openxmlformats.org/officeDocument/2006/relationships/slide" Target="slides/slide12.xml"/><Relationship Id="rId66" Type="http://schemas.openxmlformats.org/officeDocument/2006/relationships/slide" Target="slides/slide20.xml"/><Relationship Id="rId7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" Target="slides/slide3.xml"/><Relationship Id="rId57" Type="http://schemas.openxmlformats.org/officeDocument/2006/relationships/slide" Target="slides/slide11.xml"/><Relationship Id="rId61" Type="http://schemas.openxmlformats.org/officeDocument/2006/relationships/slide" Target="slides/slide15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slideMaster" Target="slideMasters/slideMaster1.xml"/><Relationship Id="rId52" Type="http://schemas.openxmlformats.org/officeDocument/2006/relationships/slide" Target="slides/slide6.xml"/><Relationship Id="rId60" Type="http://schemas.openxmlformats.org/officeDocument/2006/relationships/slide" Target="slides/slide14.xml"/><Relationship Id="rId65" Type="http://schemas.openxmlformats.org/officeDocument/2006/relationships/slide" Target="slides/slide19.xml"/><Relationship Id="rId73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slide" Target="slides/slide2.xml"/><Relationship Id="rId56" Type="http://schemas.openxmlformats.org/officeDocument/2006/relationships/slide" Target="slides/slide10.xml"/><Relationship Id="rId64" Type="http://schemas.openxmlformats.org/officeDocument/2006/relationships/slide" Target="slides/slide18.xml"/><Relationship Id="rId69" Type="http://schemas.openxmlformats.org/officeDocument/2006/relationships/slide" Target="slides/slide23.xml"/><Relationship Id="rId8" Type="http://schemas.openxmlformats.org/officeDocument/2006/relationships/customXml" Target="../customXml/item8.xml"/><Relationship Id="rId51" Type="http://schemas.openxmlformats.org/officeDocument/2006/relationships/slide" Target="slides/slide5.xml"/><Relationship Id="rId72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slideMaster" Target="slideMasters/slideMaster3.xml"/><Relationship Id="rId59" Type="http://schemas.openxmlformats.org/officeDocument/2006/relationships/slide" Target="slides/slide13.xml"/><Relationship Id="rId67" Type="http://schemas.openxmlformats.org/officeDocument/2006/relationships/slide" Target="slides/slide2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slide" Target="slides/slide8.xml"/><Relationship Id="rId62" Type="http://schemas.openxmlformats.org/officeDocument/2006/relationships/slide" Target="slides/slide16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rp.xcelenergy.com\SharedData\SSP-SS\SolarRewards\MN%20SR%20Community\Reporting\Leadership%20Status%20Updates\Solar%20Steering%20Committee%20Update%20Data%202.26.16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714609740228858E-2"/>
          <c:y val="3.3296072365954256E-2"/>
          <c:w val="0.91936024367910052"/>
          <c:h val="0.8195425571803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'[Solar Steering Committee Update Data 2.26.16 v2.xlsx]JP EXECUTIVE SUMMARY FOR REVIEW'!$M$50</c:f>
              <c:strCache>
                <c:ptCount val="1"/>
                <c:pt idx="0">
                  <c:v>Dec-15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cat>
            <c:strRef>
              <c:f>'[Solar Steering Committee Update Data 2.26.16 v2.xlsx]JP EXECUTIVE SUMMARY FOR REVIEW'!$K$51:$L$57</c:f>
              <c:strCache>
                <c:ptCount val="7"/>
                <c:pt idx="0">
                  <c:v>Incomplete Application</c:v>
                </c:pt>
                <c:pt idx="1">
                  <c:v>Applications in Review</c:v>
                </c:pt>
                <c:pt idx="2">
                  <c:v>Processing Study Payment Details</c:v>
                </c:pt>
                <c:pt idx="3">
                  <c:v>Waiting for Study Payment from Developer</c:v>
                </c:pt>
                <c:pt idx="4">
                  <c:v>Engineering Study in Process</c:v>
                </c:pt>
                <c:pt idx="5">
                  <c:v>Waiting for Construction Payment</c:v>
                </c:pt>
                <c:pt idx="6">
                  <c:v>Design and Construction </c:v>
                </c:pt>
              </c:strCache>
            </c:strRef>
          </c:cat>
          <c:val>
            <c:numRef>
              <c:f>'[Solar Steering Committee Update Data 2.26.16 v2.xlsx]JP EXECUTIVE SUMMARY FOR REVIEW'!$M$51:$M$57</c:f>
              <c:numCache>
                <c:formatCode>0%</c:formatCode>
                <c:ptCount val="7"/>
                <c:pt idx="0">
                  <c:v>0.37</c:v>
                </c:pt>
                <c:pt idx="1">
                  <c:v>0.1</c:v>
                </c:pt>
                <c:pt idx="2">
                  <c:v>0.13</c:v>
                </c:pt>
                <c:pt idx="3">
                  <c:v>0.18</c:v>
                </c:pt>
                <c:pt idx="4">
                  <c:v>0.12</c:v>
                </c:pt>
                <c:pt idx="5">
                  <c:v>0.08</c:v>
                </c:pt>
                <c:pt idx="6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'[Solar Steering Committee Update Data 2.26.16 v2.xlsx]JP EXECUTIVE SUMMARY FOR REVIEW'!$N$50</c:f>
              <c:strCache>
                <c:ptCount val="1"/>
                <c:pt idx="0">
                  <c:v>Jan-16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c:spPr>
          <c:invertIfNegative val="0"/>
          <c:cat>
            <c:strRef>
              <c:f>'[Solar Steering Committee Update Data 2.26.16 v2.xlsx]JP EXECUTIVE SUMMARY FOR REVIEW'!$K$51:$L$57</c:f>
              <c:strCache>
                <c:ptCount val="7"/>
                <c:pt idx="0">
                  <c:v>Incomplete Application</c:v>
                </c:pt>
                <c:pt idx="1">
                  <c:v>Applications in Review</c:v>
                </c:pt>
                <c:pt idx="2">
                  <c:v>Processing Study Payment Details</c:v>
                </c:pt>
                <c:pt idx="3">
                  <c:v>Waiting for Study Payment from Developer</c:v>
                </c:pt>
                <c:pt idx="4">
                  <c:v>Engineering Study in Process</c:v>
                </c:pt>
                <c:pt idx="5">
                  <c:v>Waiting for Construction Payment</c:v>
                </c:pt>
                <c:pt idx="6">
                  <c:v>Design and Construction </c:v>
                </c:pt>
              </c:strCache>
            </c:strRef>
          </c:cat>
          <c:val>
            <c:numRef>
              <c:f>'[Solar Steering Committee Update Data 2.26.16 v2.xlsx]JP EXECUTIVE SUMMARY FOR REVIEW'!$N$51:$N$57</c:f>
              <c:numCache>
                <c:formatCode>0%</c:formatCode>
                <c:ptCount val="7"/>
                <c:pt idx="0">
                  <c:v>9.063745019920319E-2</c:v>
                </c:pt>
                <c:pt idx="1">
                  <c:v>9.9601593625498006E-4</c:v>
                </c:pt>
                <c:pt idx="2">
                  <c:v>0</c:v>
                </c:pt>
                <c:pt idx="3">
                  <c:v>9.063745019920319E-2</c:v>
                </c:pt>
                <c:pt idx="4">
                  <c:v>0.59960159362549803</c:v>
                </c:pt>
                <c:pt idx="5">
                  <c:v>0.10756972111553785</c:v>
                </c:pt>
                <c:pt idx="6">
                  <c:v>0.11055776892430279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7232256"/>
        <c:axId val="127242240"/>
      </c:barChart>
      <c:catAx>
        <c:axId val="127232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7242240"/>
        <c:crosses val="autoZero"/>
        <c:auto val="1"/>
        <c:lblAlgn val="ctr"/>
        <c:lblOffset val="100"/>
        <c:noMultiLvlLbl val="0"/>
      </c:catAx>
      <c:valAx>
        <c:axId val="12724224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127232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465599337075304"/>
          <c:y val="0.10658250584459136"/>
          <c:w val="0.24694520523349769"/>
          <c:h val="5.27710467116324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700" b="1">
          <a:latin typeface="Garamond" panose="02020404030301010803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334383202099738"/>
          <c:y val="0.23728813559322035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Qualified Buildings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Minneapolis</c:v>
                </c:pt>
                <c:pt idx="1">
                  <c:v>Other Cities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2763156167979003"/>
          <c:y val="0.76427710307398011"/>
          <c:w val="0.44815124671916012"/>
          <c:h val="0.15235731126829485"/>
        </c:manualLayout>
      </c:layout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62B2F-7237-4B6E-8815-38EB430A4C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4F96B6A-1AFC-41C6-B712-D9FD17B34D5C}">
      <dgm:prSet phldrT="[Text]"/>
      <dgm:spPr/>
      <dgm:t>
        <a:bodyPr/>
        <a:lstStyle/>
        <a:p>
          <a:r>
            <a:rPr lang="en-US" dirty="0" smtClean="0"/>
            <a:t>Review with City departments</a:t>
          </a:r>
          <a:endParaRPr lang="en-US" dirty="0"/>
        </a:p>
      </dgm:t>
    </dgm:pt>
    <dgm:pt modelId="{30D7AD5E-0477-4969-B928-763FF79B7261}" type="parTrans" cxnId="{6AFA8094-0E2B-4546-BE29-3CB428FBADAC}">
      <dgm:prSet/>
      <dgm:spPr/>
      <dgm:t>
        <a:bodyPr/>
        <a:lstStyle/>
        <a:p>
          <a:endParaRPr lang="en-US"/>
        </a:p>
      </dgm:t>
    </dgm:pt>
    <dgm:pt modelId="{091A2614-DAF1-4AA9-8DD2-47290F51C394}" type="sibTrans" cxnId="{6AFA8094-0E2B-4546-BE29-3CB428FBADAC}">
      <dgm:prSet/>
      <dgm:spPr/>
      <dgm:t>
        <a:bodyPr/>
        <a:lstStyle/>
        <a:p>
          <a:endParaRPr lang="en-US"/>
        </a:p>
      </dgm:t>
    </dgm:pt>
    <dgm:pt modelId="{D3C22623-7E87-4ADF-9423-F43B5D2837E8}">
      <dgm:prSet phldrT="[Text]"/>
      <dgm:spPr/>
      <dgm:t>
        <a:bodyPr/>
        <a:lstStyle/>
        <a:p>
          <a:r>
            <a:rPr lang="en-US" dirty="0" smtClean="0"/>
            <a:t>City Council direction</a:t>
          </a:r>
          <a:endParaRPr lang="en-US" dirty="0"/>
        </a:p>
      </dgm:t>
    </dgm:pt>
    <dgm:pt modelId="{34762BB9-52AB-4ACC-A380-06C886CC92D3}" type="parTrans" cxnId="{EF1FF932-AB69-4533-B5D6-33F1EC8A3BA5}">
      <dgm:prSet/>
      <dgm:spPr/>
      <dgm:t>
        <a:bodyPr/>
        <a:lstStyle/>
        <a:p>
          <a:endParaRPr lang="en-US"/>
        </a:p>
      </dgm:t>
    </dgm:pt>
    <dgm:pt modelId="{BD68BC1E-0540-4E1B-8945-615B3A677AF3}" type="sibTrans" cxnId="{EF1FF932-AB69-4533-B5D6-33F1EC8A3BA5}">
      <dgm:prSet/>
      <dgm:spPr/>
      <dgm:t>
        <a:bodyPr/>
        <a:lstStyle/>
        <a:p>
          <a:endParaRPr lang="en-US"/>
        </a:p>
      </dgm:t>
    </dgm:pt>
    <dgm:pt modelId="{D3AB6ABF-BE9C-4DD4-9C9B-C25210F7B484}">
      <dgm:prSet phldrT="[Text]"/>
      <dgm:spPr/>
      <dgm:t>
        <a:bodyPr/>
        <a:lstStyle/>
        <a:p>
          <a:r>
            <a:rPr lang="en-US" dirty="0" smtClean="0"/>
            <a:t>External Stakeholder engagement</a:t>
          </a:r>
          <a:endParaRPr lang="en-US" dirty="0"/>
        </a:p>
      </dgm:t>
    </dgm:pt>
    <dgm:pt modelId="{DCA74CEC-2E06-47B1-80AB-46D23965DC8A}" type="parTrans" cxnId="{93E5C9AC-B8E0-4BDF-99AB-106472E16BA3}">
      <dgm:prSet/>
      <dgm:spPr/>
      <dgm:t>
        <a:bodyPr/>
        <a:lstStyle/>
        <a:p>
          <a:endParaRPr lang="en-US"/>
        </a:p>
      </dgm:t>
    </dgm:pt>
    <dgm:pt modelId="{8321FCFC-4BEB-4211-814C-F010E429CBEF}" type="sibTrans" cxnId="{93E5C9AC-B8E0-4BDF-99AB-106472E16BA3}">
      <dgm:prSet/>
      <dgm:spPr/>
      <dgm:t>
        <a:bodyPr/>
        <a:lstStyle/>
        <a:p>
          <a:endParaRPr lang="en-US"/>
        </a:p>
      </dgm:t>
    </dgm:pt>
    <dgm:pt modelId="{14237898-27A6-4904-8816-027EE5FE394A}" type="pres">
      <dgm:prSet presAssocID="{9C962B2F-7237-4B6E-8815-38EB430A4C50}" presName="Name0" presStyleCnt="0">
        <dgm:presLayoutVars>
          <dgm:dir/>
          <dgm:resizeHandles val="exact"/>
        </dgm:presLayoutVars>
      </dgm:prSet>
      <dgm:spPr/>
    </dgm:pt>
    <dgm:pt modelId="{66431899-CE19-4567-8DAE-AF1F6CE0CAC5}" type="pres">
      <dgm:prSet presAssocID="{64F96B6A-1AFC-41C6-B712-D9FD17B34D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DB8A3-EC1B-41A2-AAC7-3D37D3E38640}" type="pres">
      <dgm:prSet presAssocID="{091A2614-DAF1-4AA9-8DD2-47290F51C39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651140F-8989-49C1-9C60-76698539E168}" type="pres">
      <dgm:prSet presAssocID="{091A2614-DAF1-4AA9-8DD2-47290F51C39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954ABA5-DE59-40E8-92DF-5BCD01DB3BB9}" type="pres">
      <dgm:prSet presAssocID="{D3C22623-7E87-4ADF-9423-F43B5D2837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89267-1DAE-4E89-BF31-87E5CD1C5D0C}" type="pres">
      <dgm:prSet presAssocID="{BD68BC1E-0540-4E1B-8945-615B3A677AF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1DE5728-82D4-4C2B-AF26-BD7EA0E8C6B8}" type="pres">
      <dgm:prSet presAssocID="{BD68BC1E-0540-4E1B-8945-615B3A677AF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074AE6C-AA11-41CF-81C6-89B96B1B921C}" type="pres">
      <dgm:prSet presAssocID="{D3AB6ABF-BE9C-4DD4-9C9B-C25210F7B48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1FF932-AB69-4533-B5D6-33F1EC8A3BA5}" srcId="{9C962B2F-7237-4B6E-8815-38EB430A4C50}" destId="{D3C22623-7E87-4ADF-9423-F43B5D2837E8}" srcOrd="1" destOrd="0" parTransId="{34762BB9-52AB-4ACC-A380-06C886CC92D3}" sibTransId="{BD68BC1E-0540-4E1B-8945-615B3A677AF3}"/>
    <dgm:cxn modelId="{6AFA8094-0E2B-4546-BE29-3CB428FBADAC}" srcId="{9C962B2F-7237-4B6E-8815-38EB430A4C50}" destId="{64F96B6A-1AFC-41C6-B712-D9FD17B34D5C}" srcOrd="0" destOrd="0" parTransId="{30D7AD5E-0477-4969-B928-763FF79B7261}" sibTransId="{091A2614-DAF1-4AA9-8DD2-47290F51C394}"/>
    <dgm:cxn modelId="{5C708A89-2AE1-45D3-97AE-E1CD4444E822}" type="presOf" srcId="{BD68BC1E-0540-4E1B-8945-615B3A677AF3}" destId="{91DE5728-82D4-4C2B-AF26-BD7EA0E8C6B8}" srcOrd="1" destOrd="0" presId="urn:microsoft.com/office/officeart/2005/8/layout/process1"/>
    <dgm:cxn modelId="{6F76472E-1B71-49D3-A77C-082E0CB12CC9}" type="presOf" srcId="{D3C22623-7E87-4ADF-9423-F43B5D2837E8}" destId="{E954ABA5-DE59-40E8-92DF-5BCD01DB3BB9}" srcOrd="0" destOrd="0" presId="urn:microsoft.com/office/officeart/2005/8/layout/process1"/>
    <dgm:cxn modelId="{5817C0BE-978B-4690-AE83-247E56CCFF82}" type="presOf" srcId="{9C962B2F-7237-4B6E-8815-38EB430A4C50}" destId="{14237898-27A6-4904-8816-027EE5FE394A}" srcOrd="0" destOrd="0" presId="urn:microsoft.com/office/officeart/2005/8/layout/process1"/>
    <dgm:cxn modelId="{93FB191F-407F-4F28-A77B-8EB466169597}" type="presOf" srcId="{64F96B6A-1AFC-41C6-B712-D9FD17B34D5C}" destId="{66431899-CE19-4567-8DAE-AF1F6CE0CAC5}" srcOrd="0" destOrd="0" presId="urn:microsoft.com/office/officeart/2005/8/layout/process1"/>
    <dgm:cxn modelId="{06671733-BF9E-4ECC-B56C-070E4C09B0C5}" type="presOf" srcId="{091A2614-DAF1-4AA9-8DD2-47290F51C394}" destId="{4651140F-8989-49C1-9C60-76698539E168}" srcOrd="1" destOrd="0" presId="urn:microsoft.com/office/officeart/2005/8/layout/process1"/>
    <dgm:cxn modelId="{93E5C9AC-B8E0-4BDF-99AB-106472E16BA3}" srcId="{9C962B2F-7237-4B6E-8815-38EB430A4C50}" destId="{D3AB6ABF-BE9C-4DD4-9C9B-C25210F7B484}" srcOrd="2" destOrd="0" parTransId="{DCA74CEC-2E06-47B1-80AB-46D23965DC8A}" sibTransId="{8321FCFC-4BEB-4211-814C-F010E429CBEF}"/>
    <dgm:cxn modelId="{7CFFBE50-7EB6-430B-8011-48B6B492D87A}" type="presOf" srcId="{BD68BC1E-0540-4E1B-8945-615B3A677AF3}" destId="{47889267-1DAE-4E89-BF31-87E5CD1C5D0C}" srcOrd="0" destOrd="0" presId="urn:microsoft.com/office/officeart/2005/8/layout/process1"/>
    <dgm:cxn modelId="{81488FCB-F5E1-42BB-A333-AB124CE240BF}" type="presOf" srcId="{091A2614-DAF1-4AA9-8DD2-47290F51C394}" destId="{AACDB8A3-EC1B-41A2-AAC7-3D37D3E38640}" srcOrd="0" destOrd="0" presId="urn:microsoft.com/office/officeart/2005/8/layout/process1"/>
    <dgm:cxn modelId="{B0B09CC6-FB40-42A2-B6E1-5BA368D2C92A}" type="presOf" srcId="{D3AB6ABF-BE9C-4DD4-9C9B-C25210F7B484}" destId="{D074AE6C-AA11-41CF-81C6-89B96B1B921C}" srcOrd="0" destOrd="0" presId="urn:microsoft.com/office/officeart/2005/8/layout/process1"/>
    <dgm:cxn modelId="{6FD58A5A-460F-46FB-BF00-E78CEFECF26A}" type="presParOf" srcId="{14237898-27A6-4904-8816-027EE5FE394A}" destId="{66431899-CE19-4567-8DAE-AF1F6CE0CAC5}" srcOrd="0" destOrd="0" presId="urn:microsoft.com/office/officeart/2005/8/layout/process1"/>
    <dgm:cxn modelId="{0ABFA5CA-44FC-42B5-8FC5-7C80B34E49DC}" type="presParOf" srcId="{14237898-27A6-4904-8816-027EE5FE394A}" destId="{AACDB8A3-EC1B-41A2-AAC7-3D37D3E38640}" srcOrd="1" destOrd="0" presId="urn:microsoft.com/office/officeart/2005/8/layout/process1"/>
    <dgm:cxn modelId="{0DB48A73-B721-4EE0-89C7-5B3366581997}" type="presParOf" srcId="{AACDB8A3-EC1B-41A2-AAC7-3D37D3E38640}" destId="{4651140F-8989-49C1-9C60-76698539E168}" srcOrd="0" destOrd="0" presId="urn:microsoft.com/office/officeart/2005/8/layout/process1"/>
    <dgm:cxn modelId="{3376FD2D-0EDE-4778-B548-E1893B71D7FB}" type="presParOf" srcId="{14237898-27A6-4904-8816-027EE5FE394A}" destId="{E954ABA5-DE59-40E8-92DF-5BCD01DB3BB9}" srcOrd="2" destOrd="0" presId="urn:microsoft.com/office/officeart/2005/8/layout/process1"/>
    <dgm:cxn modelId="{13DFCC96-14BD-4335-A39E-B8224AF02AD5}" type="presParOf" srcId="{14237898-27A6-4904-8816-027EE5FE394A}" destId="{47889267-1DAE-4E89-BF31-87E5CD1C5D0C}" srcOrd="3" destOrd="0" presId="urn:microsoft.com/office/officeart/2005/8/layout/process1"/>
    <dgm:cxn modelId="{2EA65CA1-27B5-42F8-AED6-1D2296DBCE3D}" type="presParOf" srcId="{47889267-1DAE-4E89-BF31-87E5CD1C5D0C}" destId="{91DE5728-82D4-4C2B-AF26-BD7EA0E8C6B8}" srcOrd="0" destOrd="0" presId="urn:microsoft.com/office/officeart/2005/8/layout/process1"/>
    <dgm:cxn modelId="{FA60FEBC-A858-4A2E-A5D4-1BFA3B570DB2}" type="presParOf" srcId="{14237898-27A6-4904-8816-027EE5FE394A}" destId="{D074AE6C-AA11-41CF-81C6-89B96B1B921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31899-CE19-4567-8DAE-AF1F6CE0CAC5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Review with City departments</a:t>
          </a:r>
          <a:endParaRPr lang="en-US" sz="1900" kern="1200" dirty="0"/>
        </a:p>
      </dsp:txBody>
      <dsp:txXfrm>
        <a:off x="33499" y="1579724"/>
        <a:ext cx="1545106" cy="904550"/>
      </dsp:txXfrm>
    </dsp:sp>
    <dsp:sp modelId="{AACDB8A3-EC1B-41A2-AAC7-3D37D3E38640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66887" y="1912856"/>
        <a:ext cx="237646" cy="238286"/>
      </dsp:txXfrm>
    </dsp:sp>
    <dsp:sp modelId="{E954ABA5-DE59-40E8-92DF-5BCD01DB3BB9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City Council direction</a:t>
          </a:r>
          <a:endParaRPr lang="en-US" sz="1900" kern="1200" dirty="0"/>
        </a:p>
      </dsp:txBody>
      <dsp:txXfrm>
        <a:off x="2275446" y="1579724"/>
        <a:ext cx="1545106" cy="904550"/>
      </dsp:txXfrm>
    </dsp:sp>
    <dsp:sp modelId="{47889267-1DAE-4E89-BF31-87E5CD1C5D0C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008834" y="1912856"/>
        <a:ext cx="237646" cy="238286"/>
      </dsp:txXfrm>
    </dsp:sp>
    <dsp:sp modelId="{D074AE6C-AA11-41CF-81C6-89B96B1B921C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External Stakeholder engagement</a:t>
          </a:r>
          <a:endParaRPr lang="en-US" sz="1900" kern="1200" dirty="0"/>
        </a:p>
      </dsp:txBody>
      <dsp:txXfrm>
        <a:off x="4517393" y="15797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40D595-84F1-40E2-8567-1B567FD86452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4E3A4F-A27E-4842-8872-ECB8773CE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5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6F69CF-D753-4E64-85BB-36015BA56A65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B89B95-E53C-4336-9A45-08417DD34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2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69" indent="-174669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2C0D3-8EC6-4372-A7B4-F9CF83DACD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8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Current</a:t>
            </a:r>
            <a:r>
              <a:rPr lang="en-US" baseline="0" dirty="0" smtClean="0"/>
              <a:t> program participants skews white, middle/upper-class, homeowners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Engagement focus on people who are not being reached as well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DACF-7B4E-4C55-9CA7-DE8EA24C67F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58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will never reach 75% goal by doing more of what we do today. Need a different approach, but we don’t yet know what that is</a:t>
            </a:r>
          </a:p>
          <a:p>
            <a:r>
              <a:rPr lang="en-US" baseline="0" dirty="0" smtClean="0"/>
              <a:t>Purpose of engagement is to reach residents and also to learn</a:t>
            </a:r>
            <a:endParaRPr lang="en-US" dirty="0" smtClean="0"/>
          </a:p>
          <a:p>
            <a:r>
              <a:rPr lang="en-US" dirty="0" smtClean="0"/>
              <a:t>Engagement is a two-way street</a:t>
            </a:r>
          </a:p>
          <a:p>
            <a:endParaRPr lang="en-US" dirty="0" smtClean="0"/>
          </a:p>
          <a:p>
            <a:r>
              <a:rPr lang="en-US" dirty="0" smtClean="0"/>
              <a:t>Tension</a:t>
            </a:r>
            <a:r>
              <a:rPr lang="en-US" baseline="0" dirty="0" smtClean="0"/>
              <a:t> between linear and complex approaches (true to the real situation) and limit to our capacity/resources. </a:t>
            </a:r>
          </a:p>
          <a:p>
            <a:r>
              <a:rPr lang="en-US" baseline="0" dirty="0" smtClean="0"/>
              <a:t>Not tactics-oriented and not quick approaches. Need to learn before we jump in.</a:t>
            </a:r>
          </a:p>
          <a:p>
            <a:r>
              <a:rPr lang="en-US" baseline="0" dirty="0" smtClean="0"/>
              <a:t>At the same time, need to start accomplishing things with the time and resources that are available to us.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plan attempts to find the right balance within that tension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DACF-7B4E-4C55-9CA7-DE8EA24C67F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30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template should work in any community from small businesses downtown to Latino renters on the </a:t>
            </a:r>
            <a:r>
              <a:rPr lang="en-US" baseline="0" dirty="0" err="1" smtClean="0"/>
              <a:t>southside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DACF-7B4E-4C55-9CA7-DE8EA24C67F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47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aseline="0" dirty="0" smtClean="0"/>
              <a:t>Walk through the plan here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DACF-7B4E-4C55-9CA7-DE8EA24C67FA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22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aseline="0" dirty="0" smtClean="0"/>
              <a:t>Walk through the plan here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DACF-7B4E-4C55-9CA7-DE8EA24C67F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10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aseline="0" dirty="0" smtClean="0"/>
              <a:t>Walk through the plan here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DACF-7B4E-4C55-9CA7-DE8EA24C67FA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17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aseline="0" dirty="0" smtClean="0"/>
              <a:t>Walk through the plan here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DACF-7B4E-4C55-9CA7-DE8EA24C67FA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61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RFP would fund</a:t>
            </a:r>
            <a:r>
              <a:rPr lang="en-US" baseline="0" dirty="0" smtClean="0"/>
              <a:t> partners to develop and carry out targeted community engagement plans, plus technical assistance that will be needed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CEP makes the final decision</a:t>
            </a:r>
            <a:r>
              <a:rPr lang="en-US" baseline="0" dirty="0" smtClean="0"/>
              <a:t> on all this </a:t>
            </a:r>
          </a:p>
          <a:p>
            <a:endParaRPr lang="en-US" baseline="0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be done by combination of staff and EVAC members</a:t>
            </a:r>
          </a:p>
          <a:p>
            <a:r>
              <a:rPr lang="en-US" baseline="0" dirty="0" smtClean="0"/>
              <a:t>Q2-Q4 tasks not presumed to be same task force membership</a:t>
            </a:r>
          </a:p>
          <a:p>
            <a:r>
              <a:rPr lang="en-US" dirty="0" smtClean="0"/>
              <a:t>Ask</a:t>
            </a:r>
            <a:r>
              <a:rPr lang="en-US" baseline="0" dirty="0" smtClean="0"/>
              <a:t> who wants to participate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DACF-7B4E-4C55-9CA7-DE8EA24C67FA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24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pPr marL="174678" indent="-17467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2C0D3-8EC6-4372-A7B4-F9CF83DACDB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pPr marL="174678" indent="-17467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2C0D3-8EC6-4372-A7B4-F9CF83DACD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5325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pPr marL="174678" indent="-17467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2C0D3-8EC6-4372-A7B4-F9CF83DACD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8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As a reminder, you approved the metrics for our first two year work plan at the Q4 meeting in November.  They are as you see here.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89B95-E53C-4336-9A45-08417DD344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Gayle will include information for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89B95-E53C-4336-9A45-08417DD344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Gayle will include information for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89B95-E53C-4336-9A45-08417DD344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4010-A5E8-40F7-B610-FD89FDCD82F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39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4010-A5E8-40F7-B610-FD89FDCD82F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39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4010-A5E8-40F7-B610-FD89FDCD82F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3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3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693"/>
          </a:xfrm>
          <a:prstGeom prst="rect">
            <a:avLst/>
          </a:prstGeom>
        </p:spPr>
        <p:txBody>
          <a:bodyPr lIns="121897" tIns="121897" rIns="121897" bIns="121897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3926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121897" tIns="121897" rIns="121897" bIns="121897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121897" tIns="121897" rIns="121897" bIns="121897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19667" y="6209197"/>
            <a:ext cx="4267200" cy="261591"/>
          </a:xfrm>
          <a:prstGeom prst="rect">
            <a:avLst/>
          </a:prstGeom>
          <a:noFill/>
        </p:spPr>
        <p:txBody>
          <a:bodyPr lIns="91416" tIns="45710" rIns="91416" bIns="45710">
            <a:spAutoFit/>
          </a:bodyPr>
          <a:lstStyle/>
          <a:p>
            <a:pPr defTabSz="914169">
              <a:defRPr/>
            </a:pPr>
            <a:r>
              <a:rPr lang="en-US" sz="1100" b="1" kern="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EVAC -  November 2015</a:t>
            </a:r>
            <a:endParaRPr lang="en-US" sz="1100" b="1" kern="0" dirty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643467" y="5980595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4135967" y="6209195"/>
            <a:ext cx="4267200" cy="261591"/>
          </a:xfrm>
          <a:prstGeom prst="rect">
            <a:avLst/>
          </a:prstGeom>
          <a:noFill/>
        </p:spPr>
        <p:txBody>
          <a:bodyPr lIns="91416" tIns="45710" rIns="91416" bIns="45710">
            <a:spAutoFit/>
          </a:bodyPr>
          <a:lstStyle/>
          <a:p>
            <a:pPr algn="r" defTabSz="914169">
              <a:defRPr/>
            </a:pPr>
            <a:r>
              <a:rPr lang="en-US" sz="1100" b="1" kern="0" dirty="0" smtClean="0">
                <a:solidFill>
                  <a:prstClr val="black"/>
                </a:solidFill>
                <a:latin typeface="Calibri"/>
                <a:cs typeface="Arial"/>
                <a:sym typeface="Arial"/>
              </a:rPr>
              <a:t>METRIC WORKING GROUP SUMMARY + RECOMMENDATION</a:t>
            </a:r>
            <a:endParaRPr lang="en-US" sz="1100" b="1" kern="0" dirty="0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4859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121897" tIns="121897" rIns="121897" bIns="121897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8991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681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04800" y="1752600"/>
            <a:ext cx="3962400" cy="213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724400" y="1752600"/>
            <a:ext cx="3810000" cy="21336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304800" y="4495800"/>
            <a:ext cx="4191000" cy="1981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24400" y="3962400"/>
            <a:ext cx="3886200" cy="22860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066800"/>
            <a:ext cx="3962400" cy="6858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24400" y="1066800"/>
            <a:ext cx="3962400" cy="6858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3962400"/>
            <a:ext cx="3962400" cy="914400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8554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1648" y="155448"/>
            <a:ext cx="8455152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sz="30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1143000"/>
            <a:ext cx="8458200" cy="4956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3363" indent="-233363">
              <a:buClr>
                <a:schemeClr val="accent2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92558" y="65101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272A9-6FE0-4626-AEC7-32312B6351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0256" y="6455664"/>
            <a:ext cx="2133600" cy="252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96272A9-6FE0-4626-AEC7-32312B6351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5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B626AF-675A-4D66-A855-30B713CBECCF}" type="datetimeFigureOut">
              <a:rPr lang="en-US" smtClean="0">
                <a:solidFill>
                  <a:srgbClr val="E7E6E6"/>
                </a:solidFill>
              </a:rPr>
              <a:pPr/>
              <a:t>3/3/2016</a:t>
            </a:fld>
            <a:endParaRPr lang="en-US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3FF238F4-71E6-4EAF-9C35-92ED0E94B1B9}" type="slidenum">
              <a:rPr lang="en-US" smtClean="0">
                <a:solidFill>
                  <a:srgbClr val="44546A"/>
                </a:solidFill>
              </a:rPr>
              <a:pPr/>
              <a:t>‹#›</a:t>
            </a:fld>
            <a:endParaRPr lang="en-US">
              <a:solidFill>
                <a:srgbClr val="44546A"/>
              </a:solidFill>
            </a:endParaRPr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249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47" y="559678"/>
            <a:ext cx="2575478" cy="4952492"/>
          </a:xfrm>
        </p:spPr>
        <p:txBody>
          <a:bodyPr/>
          <a:lstStyle>
            <a:lvl1pPr>
              <a:defRPr i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518" y="569066"/>
            <a:ext cx="5943601" cy="5655156"/>
          </a:xfrm>
        </p:spPr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" y="6314441"/>
            <a:ext cx="8000999" cy="232134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" y="6314441"/>
            <a:ext cx="8000998" cy="258638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130049" y="6187441"/>
            <a:ext cx="82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BEC0A08-5160-42CF-8571-205E5215C6CA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6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30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0B626AF-675A-4D66-A855-30B713CBECCF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3/3/2016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FF238F4-71E6-4EAF-9C35-92ED0E94B1B9}" type="slidenum">
              <a:rPr lang="en-US" smtClean="0">
                <a:solidFill>
                  <a:srgbClr val="E7E6E6"/>
                </a:solidFill>
              </a:rPr>
              <a:pPr/>
              <a:t>‹#›</a:t>
            </a:fld>
            <a:endParaRPr lang="en-US">
              <a:solidFill>
                <a:srgbClr val="E7E6E6"/>
              </a:solidFill>
            </a:endParaRPr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6628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0" pos="8608" userDrawn="1">
          <p15:clr>
            <a:srgbClr val="FBAE40"/>
          </p15:clr>
        </p15:guide>
        <p15:guide id="1" pos="645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0" y="6314441"/>
            <a:ext cx="8000999" cy="232134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" y="6314441"/>
            <a:ext cx="8000998" cy="258638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/>
          <a:lstStyle/>
          <a:p>
            <a:fld id="{3FF238F4-71E6-4EAF-9C35-92ED0E94B1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64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1500" y="6314441"/>
            <a:ext cx="8000999" cy="232134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0" y="6314441"/>
            <a:ext cx="8000998" cy="258638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/>
          <a:lstStyle/>
          <a:p>
            <a:fld id="{3FF238F4-71E6-4EAF-9C35-92ED0E94B1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04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1500" y="6314441"/>
            <a:ext cx="8000999" cy="232134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0" y="6314441"/>
            <a:ext cx="8000998" cy="258638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/>
          <a:lstStyle/>
          <a:p>
            <a:fld id="{3FF238F4-71E6-4EAF-9C35-92ED0E94B1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65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1500" y="6314441"/>
            <a:ext cx="8000999" cy="232134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" y="6314441"/>
            <a:ext cx="8000998" cy="258638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/>
          <a:lstStyle/>
          <a:p>
            <a:fld id="{3FF238F4-71E6-4EAF-9C35-92ED0E94B1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64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0" y="6314441"/>
            <a:ext cx="8000999" cy="232134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" y="6314441"/>
            <a:ext cx="8000998" cy="258638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/>
          <a:lstStyle/>
          <a:p>
            <a:fld id="{3FF238F4-71E6-4EAF-9C35-92ED0E94B1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131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2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0" y="6314441"/>
            <a:ext cx="8000999" cy="232134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" y="6314441"/>
            <a:ext cx="8000998" cy="258638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/>
          <a:lstStyle/>
          <a:p>
            <a:fld id="{3FF238F4-71E6-4EAF-9C35-92ED0E94B1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81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" y="6314441"/>
            <a:ext cx="8000999" cy="232134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" y="6314441"/>
            <a:ext cx="8000998" cy="258638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/>
          <a:lstStyle/>
          <a:p>
            <a:fld id="{3FF238F4-71E6-4EAF-9C35-92ED0E94B1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763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  <a:prstGeom prst="rect">
            <a:avLst/>
          </a:prstGeom>
        </p:spPr>
        <p:txBody>
          <a:bodyPr/>
          <a:lstStyle/>
          <a:p>
            <a:fld id="{60B626AF-675A-4D66-A855-30B713CBECCF}" type="datetimeFigureOut">
              <a:rPr lang="en-US" smtClean="0">
                <a:solidFill>
                  <a:prstClr val="black"/>
                </a:solidFill>
              </a:rPr>
              <a:pPr/>
              <a:t>3/3/2016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/>
          <a:lstStyle/>
          <a:p>
            <a:fld id="{3FF238F4-71E6-4EAF-9C35-92ED0E94B1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9208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0" pos="8608" userDrawn="1">
          <p15:clr>
            <a:srgbClr val="FBAE40"/>
          </p15:clr>
        </p15:guide>
        <p15:guide id="1" pos="645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2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8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0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1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928F-A42E-40D4-A11C-FEEC719B8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  <a:noFill/>
          <a:ln>
            <a:noFill/>
          </a:ln>
        </p:spPr>
        <p:txBody>
          <a:bodyPr lIns="121897" tIns="121897" rIns="121897" bIns="121897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075602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93" r:id="rId4"/>
    <p:sldLayoutId id="2147483695" r:id="rId5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861" y="569066"/>
            <a:ext cx="446763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716D-59FC-44C2-AAAC-02A36A5425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1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pos="3776" userDrawn="1">
          <p15:clr>
            <a:srgbClr val="F26B43"/>
          </p15:clr>
        </p15:guide>
        <p15:guide id="1" pos="640" userDrawn="1">
          <p15:clr>
            <a:srgbClr val="F26B43"/>
          </p15:clr>
        </p15:guide>
        <p15:guide id="2" pos="9600" userDrawn="1">
          <p15:clr>
            <a:srgbClr val="F26B43"/>
          </p15:clr>
        </p15:guide>
        <p15:guide id="3" pos="4352" userDrawn="1">
          <p15:clr>
            <a:srgbClr val="F26B43"/>
          </p15:clr>
        </p15:guide>
        <p15:guide id="4" pos="2832" userDrawn="1">
          <p15:clr>
            <a:srgbClr val="F26B43"/>
          </p15:clr>
        </p15:guide>
        <p15:guide id="5" pos="480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pos="7200" userDrawn="1">
          <p15:clr>
            <a:srgbClr val="F26B43"/>
          </p15:clr>
        </p15:guide>
        <p15:guide id="8" pos="32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7526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2" y="366079"/>
            <a:ext cx="2375679" cy="79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2" y="421852"/>
            <a:ext cx="1782756" cy="6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\\CMEAV503\Common\CityCommon\Communications Graphic Standards\City Coordinator\Minneapolis City of Lakes logos\Minneapolis logo rever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971"/>
            <a:ext cx="1447800" cy="84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25908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Clean Energy </a:t>
            </a:r>
            <a:r>
              <a:rPr lang="en-US" sz="3200" b="1" smtClean="0"/>
              <a:t>Partnership Board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Q1 Meeting</a:t>
            </a:r>
          </a:p>
          <a:p>
            <a:pPr algn="ctr"/>
            <a:r>
              <a:rPr lang="en-US" sz="3200" b="1" dirty="0" smtClean="0"/>
              <a:t>March 4, 2016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DOE Better Buildings Recognition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495800" cy="49560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City of Minneapolis and Xcel Energy recognized for completing two-year data accelerator.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Tool makes whole-building energy data more accessible to building managers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Compliments City’s benchmarking ordinance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Discussion featured innovative city-utility partnerships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zawissl0\AppData\Local\Microsoft\Windows\Temporary Internet Files\Content.Outlook\0AHVBAQZ\IMG_0158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1" t="14103" r="-1231" b="15949"/>
          <a:stretch/>
        </p:blipFill>
        <p:spPr bwMode="auto">
          <a:xfrm rot="5400000">
            <a:off x="3848820" y="2272973"/>
            <a:ext cx="5714998" cy="350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6272A9-6FE0-4626-AEC7-32312B63510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Multi-Family Building Efficiency Program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372593"/>
              </p:ext>
            </p:extLst>
          </p:nvPr>
        </p:nvGraphicFramePr>
        <p:xfrm>
          <a:off x="363279" y="2286000"/>
          <a:ext cx="5105400" cy="296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Minneapolis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Cities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Inquiries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33 (2,420)*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(5,614)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116 (8,034)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Qualified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30 (2,179)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/>
                        <a:t>70 (4,923)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100 (7,102)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23 (1,940)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47 (3,609)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70 (5,549)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 (67)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 (91)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 (158)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DI/Audit</a:t>
                      </a:r>
                      <a:r>
                        <a:rPr lang="en-US" sz="1400" baseline="0" dirty="0" smtClean="0"/>
                        <a:t> Visit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 (172)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18 (1,078)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24 (1,250)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 (145)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 (145)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Implementation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828800"/>
            <a:ext cx="5105400" cy="4572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dirty="0" smtClean="0"/>
              <a:t>Participation October 2015-Mid February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319823"/>
            <a:ext cx="1447800" cy="304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/>
          </a:bodyPr>
          <a:lstStyle/>
          <a:p>
            <a:r>
              <a:rPr lang="en-US" sz="1400" dirty="0" smtClean="0"/>
              <a:t>*Buildings(Units)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68183703"/>
              </p:ext>
            </p:extLst>
          </p:nvPr>
        </p:nvGraphicFramePr>
        <p:xfrm>
          <a:off x="6172200" y="1327297"/>
          <a:ext cx="2819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6272A9-6FE0-4626-AEC7-32312B63510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Multi-Family Building Efficiency Program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9" name="Picture 5" descr="http://www.besttwincitieshomes.com/images/Mp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2694140" cy="429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2819" y="2438400"/>
            <a:ext cx="685800" cy="762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4000" b="1" dirty="0" smtClean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4419600"/>
            <a:ext cx="685800" cy="762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4000" b="1" dirty="0" smtClean="0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08884" y="5098311"/>
            <a:ext cx="813670" cy="74782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4000" b="1" dirty="0" smtClean="0"/>
              <a:t>14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4072" y="3352800"/>
            <a:ext cx="1066800" cy="762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4000" b="1" dirty="0" smtClean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49460" y="1220972"/>
            <a:ext cx="2694140" cy="685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dirty="0" smtClean="0"/>
              <a:t>Qualified Buildings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6272A9-6FE0-4626-AEC7-32312B63510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Multi-Family Building Efficiency Program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715672"/>
              </p:ext>
            </p:extLst>
          </p:nvPr>
        </p:nvGraphicFramePr>
        <p:xfrm>
          <a:off x="1905000" y="2286000"/>
          <a:ext cx="5105400" cy="296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Minneapolis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Cities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Inquiries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</a:t>
                      </a:r>
                      <a:r>
                        <a:rPr lang="en-US" sz="1400" baseline="0" dirty="0" smtClean="0"/>
                        <a:t> (877</a:t>
                      </a:r>
                      <a:r>
                        <a:rPr lang="en-US" sz="1400" dirty="0" smtClean="0"/>
                        <a:t>)*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/>
                        <a:t>17 </a:t>
                      </a:r>
                      <a:r>
                        <a:rPr lang="en-US" sz="1400" dirty="0" smtClean="0"/>
                        <a:t>(1,867)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24 (2,744)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Qualified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 (790)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smtClean="0"/>
                        <a:t>15 (1,774)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21 (2,564)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Pending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 (760)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 (1,036)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15 (1,796)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 (91)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 (91)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DI/Audit</a:t>
                      </a:r>
                      <a:r>
                        <a:rPr lang="en-US" sz="1400" baseline="0" dirty="0" smtClean="0"/>
                        <a:t> Visit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 (30)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 (647)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 (677)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Implementation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22721" y="1219200"/>
            <a:ext cx="5105400" cy="106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dirty="0" smtClean="0"/>
              <a:t>Low Income Participation </a:t>
            </a:r>
          </a:p>
          <a:p>
            <a:pPr algn="ctr"/>
            <a:r>
              <a:rPr lang="en-US" dirty="0" smtClean="0"/>
              <a:t>October 2015-Mid February 2016</a:t>
            </a:r>
          </a:p>
          <a:p>
            <a:pPr algn="ctr"/>
            <a:r>
              <a:rPr lang="en-US" dirty="0" smtClean="0"/>
              <a:t>(Subset of Previous Table)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721" y="5319823"/>
            <a:ext cx="1447800" cy="304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/>
          </a:bodyPr>
          <a:lstStyle/>
          <a:p>
            <a:r>
              <a:rPr lang="en-US" sz="1400" dirty="0" smtClean="0"/>
              <a:t>*Buildings(Units)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6272A9-6FE0-4626-AEC7-32312B63510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48" y="559678"/>
            <a:ext cx="8811971" cy="56430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EVAC Community Engagement Task Force</a:t>
            </a:r>
            <a:br>
              <a:rPr lang="en-US" dirty="0" smtClean="0"/>
            </a:br>
            <a:r>
              <a:rPr lang="en-US" sz="66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7200" b="1" dirty="0" smtClean="0"/>
              <a:t>Proposed Engagement Plan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/>
            </a:r>
            <a:br>
              <a:rPr lang="en-US" sz="5500" dirty="0" smtClean="0"/>
            </a:br>
            <a:r>
              <a:rPr lang="en-US" sz="3200" dirty="0" smtClean="0"/>
              <a:t>Matt Kazinka &amp; Annie </a:t>
            </a:r>
            <a:r>
              <a:rPr lang="en-US" sz="3200" dirty="0" err="1" smtClean="0"/>
              <a:t>Levenson</a:t>
            </a:r>
            <a:r>
              <a:rPr lang="en-US" sz="3200" dirty="0" smtClean="0"/>
              <a:t>-Falk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March 4, 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7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4038600" cy="2514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Clean Energy Partnership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519" y="1676400"/>
            <a:ext cx="5943601" cy="4805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By 2025:</a:t>
            </a:r>
            <a:endParaRPr lang="en-US" sz="2000" b="1" dirty="0"/>
          </a:p>
          <a:p>
            <a:pPr marL="1030288" indent="-1030288">
              <a:buNone/>
              <a:tabLst>
                <a:tab pos="1030288" algn="l"/>
              </a:tabLst>
            </a:pPr>
            <a:r>
              <a:rPr lang="en-US" sz="4000" b="1" dirty="0" smtClean="0"/>
              <a:t>75%</a:t>
            </a:r>
            <a:r>
              <a:rPr lang="en-US" b="1" dirty="0"/>
              <a:t>	</a:t>
            </a:r>
            <a:r>
              <a:rPr lang="en-US" b="1" dirty="0" smtClean="0"/>
              <a:t>participation in efficiency retrofit programs </a:t>
            </a:r>
            <a:r>
              <a:rPr lang="en-US" dirty="0" smtClean="0"/>
              <a:t>in residential properties (both rental and owner-occupied), with equitable distribution </a:t>
            </a:r>
          </a:p>
          <a:p>
            <a:pPr marL="1030288" indent="-1030288">
              <a:buNone/>
              <a:tabLst>
                <a:tab pos="1030288" algn="l"/>
              </a:tabLst>
            </a:pPr>
            <a:r>
              <a:rPr lang="en-US" sz="4000" b="1" dirty="0" smtClean="0"/>
              <a:t>15%	</a:t>
            </a:r>
            <a:r>
              <a:rPr lang="en-US" b="1" dirty="0" smtClean="0"/>
              <a:t>energy efficiency </a:t>
            </a:r>
            <a:r>
              <a:rPr lang="en-US" dirty="0" smtClean="0"/>
              <a:t>in residential buildings; 20% in commercial/industrial buildings</a:t>
            </a:r>
            <a:endParaRPr lang="en-US" b="1" dirty="0" smtClean="0"/>
          </a:p>
          <a:p>
            <a:pPr marL="1030288" indent="-1030288">
              <a:buNone/>
              <a:tabLst>
                <a:tab pos="1030288" algn="l"/>
              </a:tabLst>
            </a:pPr>
            <a:r>
              <a:rPr lang="en-US" sz="4000" b="1" dirty="0" smtClean="0"/>
              <a:t>10%	</a:t>
            </a:r>
            <a:r>
              <a:rPr lang="en-US" dirty="0" smtClean="0"/>
              <a:t>local or directly purchased </a:t>
            </a:r>
            <a:r>
              <a:rPr lang="en-US" b="1" dirty="0" smtClean="0"/>
              <a:t>renewable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24" y="1899137"/>
            <a:ext cx="3353637" cy="19493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Marketing &amp; Outreach</a:t>
            </a:r>
            <a:endParaRPr lang="en-US" sz="6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74153" y="1899140"/>
            <a:ext cx="3353637" cy="1717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i="0" kern="1200" baseline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solidFill>
                  <a:srgbClr val="5B9BD5">
                    <a:lumMod val="50000"/>
                  </a:srgbClr>
                </a:solidFill>
              </a:rPr>
              <a:t>Community Engagement</a:t>
            </a:r>
            <a:endParaRPr lang="en-US" sz="6600" dirty="0">
              <a:solidFill>
                <a:srgbClr val="5B9BD5">
                  <a:lumMod val="50000"/>
                </a:srgb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6880" y="2391729"/>
            <a:ext cx="1209152" cy="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6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109253" cy="2183522"/>
          </a:xfrm>
        </p:spPr>
        <p:txBody>
          <a:bodyPr/>
          <a:lstStyle/>
          <a:p>
            <a:pPr algn="l"/>
            <a:r>
              <a:rPr lang="en-US" dirty="0" smtClean="0"/>
              <a:t>Proposed engagement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19200"/>
            <a:ext cx="6284119" cy="50050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Decisions made by the committee: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City consists of people in communit</a:t>
            </a:r>
            <a:r>
              <a:rPr lang="en-US" u="sng" dirty="0" smtClean="0"/>
              <a:t>ies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one approach will be effective across all communities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Need a template to guide engagement in any community in Minneapolis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Need to develop plans for each community with input from community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795053" cy="2793122"/>
          </a:xfrm>
        </p:spPr>
        <p:txBody>
          <a:bodyPr/>
          <a:lstStyle/>
          <a:p>
            <a:pPr algn="l"/>
            <a:r>
              <a:rPr lang="en-US" dirty="0"/>
              <a:t>Proposed engagement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15739"/>
            <a:ext cx="5943601" cy="56551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Proposal for 2016</a:t>
            </a:r>
            <a:r>
              <a:rPr lang="en-US" sz="4000" dirty="0"/>
              <a:t> </a:t>
            </a:r>
            <a:r>
              <a:rPr lang="en-US" sz="4000" dirty="0" smtClean="0"/>
              <a:t>and 2017: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Pilot community-specific engagement activities in 2-4 communities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Test out </a:t>
            </a:r>
            <a:r>
              <a:rPr lang="en-US" dirty="0" smtClean="0"/>
              <a:t>template process </a:t>
            </a:r>
            <a:r>
              <a:rPr lang="en-US" dirty="0"/>
              <a:t>for developing community-specific engagement strategies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Focus on communities that are currently not being engaged successfully</a:t>
            </a:r>
          </a:p>
        </p:txBody>
      </p:sp>
    </p:spTree>
    <p:extLst>
      <p:ext uri="{BB962C8B-B14F-4D97-AF65-F5344CB8AC3E}">
        <p14:creationId xmlns:p14="http://schemas.microsoft.com/office/powerpoint/2010/main" val="25410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490254" cy="3174122"/>
          </a:xfrm>
        </p:spPr>
        <p:txBody>
          <a:bodyPr/>
          <a:lstStyle/>
          <a:p>
            <a:pPr algn="l"/>
            <a:r>
              <a:rPr lang="en-US" dirty="0"/>
              <a:t>Proposed engagement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229807"/>
            <a:ext cx="5943601" cy="56551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Engagement process template: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5 key steps: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Prepare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Learn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Design Plan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Implement Plan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Evaluate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Can be replicated in any community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7526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2" y="366079"/>
            <a:ext cx="2375679" cy="79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2" y="421852"/>
            <a:ext cx="1782756" cy="6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81000" y="1676400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Agenda</a:t>
            </a:r>
          </a:p>
          <a:p>
            <a:pPr lvl="0">
              <a:spcBef>
                <a:spcPts val="600"/>
              </a:spcBef>
            </a:pPr>
            <a:r>
              <a:rPr lang="en-US" sz="2800" dirty="0" smtClean="0"/>
              <a:t>10:00 – Welcome &amp; Introductions </a:t>
            </a:r>
          </a:p>
          <a:p>
            <a:pPr lvl="0">
              <a:spcBef>
                <a:spcPts val="600"/>
              </a:spcBef>
            </a:pPr>
            <a:r>
              <a:rPr lang="en-US" sz="2800" dirty="0" smtClean="0"/>
              <a:t>10:05 - Approval </a:t>
            </a:r>
            <a:r>
              <a:rPr lang="en-US" sz="2800" dirty="0"/>
              <a:t>of M</a:t>
            </a:r>
            <a:r>
              <a:rPr lang="en-US" sz="2800" dirty="0" smtClean="0"/>
              <a:t>inutes and Agenda </a:t>
            </a:r>
            <a:r>
              <a:rPr lang="en-US" sz="2800" dirty="0"/>
              <a:t>R</a:t>
            </a:r>
            <a:r>
              <a:rPr lang="en-US" sz="2800" dirty="0" smtClean="0"/>
              <a:t>eview  </a:t>
            </a:r>
          </a:p>
          <a:p>
            <a:pPr lvl="0">
              <a:spcBef>
                <a:spcPts val="600"/>
              </a:spcBef>
            </a:pPr>
            <a:r>
              <a:rPr lang="en-US" sz="2800" dirty="0" smtClean="0"/>
              <a:t>10:10 – Update on Recent Partnership Activities</a:t>
            </a:r>
          </a:p>
          <a:p>
            <a:pPr lvl="0">
              <a:spcBef>
                <a:spcPts val="600"/>
              </a:spcBef>
            </a:pPr>
            <a:r>
              <a:rPr lang="en-US" sz="2800" dirty="0" smtClean="0"/>
              <a:t>10:30 – Multi-Family </a:t>
            </a:r>
            <a:r>
              <a:rPr lang="en-US" sz="2800" dirty="0" smtClean="0"/>
              <a:t>Building </a:t>
            </a:r>
            <a:r>
              <a:rPr lang="en-US" sz="2800" dirty="0" smtClean="0"/>
              <a:t>Efficiency Program Update</a:t>
            </a:r>
          </a:p>
          <a:p>
            <a:pPr lvl="0">
              <a:spcBef>
                <a:spcPts val="600"/>
              </a:spcBef>
            </a:pPr>
            <a:r>
              <a:rPr lang="en-US" sz="2800" dirty="0" smtClean="0"/>
              <a:t>10:40 - EVAC Community Engagement Process </a:t>
            </a:r>
          </a:p>
          <a:p>
            <a:pPr lvl="0">
              <a:spcBef>
                <a:spcPts val="600"/>
              </a:spcBef>
            </a:pPr>
            <a:r>
              <a:rPr lang="en-US" sz="2800" dirty="0" smtClean="0"/>
              <a:t>11:30 - Announcements</a:t>
            </a:r>
            <a:endParaRPr lang="en-US" sz="2800" dirty="0"/>
          </a:p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dirty="0"/>
          </a:p>
        </p:txBody>
      </p:sp>
      <p:pic>
        <p:nvPicPr>
          <p:cNvPr id="7" name="Picture 6" descr="\\CMEAV503\Common\CityCommon\Communications Graphic Standards\City Coordinator\Minneapolis City of Lakes logos\Minneapolis logo rever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971"/>
            <a:ext cx="1447800" cy="84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248400" cy="3124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Proposed engagement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990600"/>
            <a:ext cx="5943601" cy="56551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Priorities for pilot communities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EVAC will propose 2-4 communities by Q2 based on data analysis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Priorities for selecting pilots: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Learn how to do community engagement better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Have an impact on energy savings for communities with high potential to benefit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Choosing different communities with different needs to maximize our opportunity to learn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46" y="559678"/>
            <a:ext cx="7176053" cy="2869322"/>
          </a:xfrm>
        </p:spPr>
        <p:txBody>
          <a:bodyPr/>
          <a:lstStyle/>
          <a:p>
            <a:pPr algn="l"/>
            <a:r>
              <a:rPr lang="en-US" dirty="0"/>
              <a:t>Proposed engagement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371600"/>
            <a:ext cx="5943601" cy="5655156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Who should conduct the pilot?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RFP process to select contractor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Low draw on existing staff resources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Ability to tap subject experts and people already embedded in priority communities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Funding-dependent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07520" y="559678"/>
            <a:ext cx="2158841" cy="2600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59254" y="569066"/>
            <a:ext cx="3444716" cy="261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45" y="228600"/>
            <a:ext cx="2868373" cy="4952492"/>
          </a:xfrm>
        </p:spPr>
        <p:txBody>
          <a:bodyPr/>
          <a:lstStyle/>
          <a:p>
            <a:r>
              <a:rPr lang="en-US" dirty="0" smtClean="0"/>
              <a:t>Proposed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258" y="440632"/>
            <a:ext cx="3118960" cy="5881762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en-US" sz="3600" b="1" dirty="0" smtClean="0"/>
              <a:t>2016 Q2</a:t>
            </a:r>
            <a:endParaRPr lang="en-US" sz="3600" b="1" dirty="0"/>
          </a:p>
          <a:p>
            <a:pPr marL="0" indent="0" algn="r">
              <a:lnSpc>
                <a:spcPct val="150000"/>
              </a:lnSpc>
              <a:buNone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2016 Q3 </a:t>
            </a:r>
            <a:endParaRPr lang="en-US" sz="3600" b="1" dirty="0"/>
          </a:p>
          <a:p>
            <a:pPr marL="0" indent="0" algn="r">
              <a:lnSpc>
                <a:spcPct val="150000"/>
              </a:lnSpc>
              <a:buNone/>
            </a:pP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2016 Q4 – 2017 Q1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3600" b="1" dirty="0" smtClean="0"/>
          </a:p>
          <a:p>
            <a:pPr marL="0" indent="0" algn="r">
              <a:lnSpc>
                <a:spcPct val="150000"/>
              </a:lnSpc>
              <a:buNone/>
            </a:pPr>
            <a:endParaRPr lang="en-US" sz="3600" b="1" dirty="0" smtClean="0"/>
          </a:p>
          <a:p>
            <a:pPr marL="0" indent="0" algn="r">
              <a:lnSpc>
                <a:spcPct val="150000"/>
              </a:lnSpc>
              <a:buNone/>
            </a:pPr>
            <a:r>
              <a:rPr lang="en-US" sz="3600" b="1" dirty="0" smtClean="0"/>
              <a:t>2017 Q2 </a:t>
            </a:r>
            <a:r>
              <a:rPr lang="en-US" sz="3600" b="1" dirty="0"/>
              <a:t>– 2017 </a:t>
            </a:r>
            <a:r>
              <a:rPr lang="en-US" sz="3600" b="1" dirty="0" smtClean="0"/>
              <a:t>Q3 </a:t>
            </a:r>
          </a:p>
          <a:p>
            <a:pPr marL="0" indent="0" algn="r">
              <a:lnSpc>
                <a:spcPct val="150000"/>
              </a:lnSpc>
              <a:buNone/>
            </a:pPr>
            <a:endParaRPr lang="en-US" sz="3600" dirty="0"/>
          </a:p>
          <a:p>
            <a:pPr marL="0" indent="0" algn="r">
              <a:buNone/>
            </a:pPr>
            <a:endParaRPr lang="en-US" sz="6000" dirty="0"/>
          </a:p>
          <a:p>
            <a:pPr marL="0" indent="0" algn="r">
              <a:buNone/>
            </a:pPr>
            <a:endParaRPr lang="en-US" sz="3600" dirty="0"/>
          </a:p>
          <a:p>
            <a:pPr marL="0" indent="0" algn="r">
              <a:buNone/>
            </a:pPr>
            <a:endParaRPr lang="en-US" sz="36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78218" y="440632"/>
            <a:ext cx="3837146" cy="6238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Select pilot communities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Seek funding for RFP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3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Release RFP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Secure contractor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3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Contractor develops plans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CEP Board approves plans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Contractor implements plan</a:t>
            </a:r>
          </a:p>
          <a:p>
            <a:pPr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Lessons captured and shared</a:t>
            </a:r>
            <a:endParaRPr lang="en-US" sz="3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93544" y="3536140"/>
            <a:ext cx="3444716" cy="261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07520" y="4842109"/>
            <a:ext cx="2158841" cy="2600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endParaRPr lang="en-US" sz="36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59254" y="4837415"/>
            <a:ext cx="3444716" cy="2610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3464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7526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2" y="366079"/>
            <a:ext cx="2375679" cy="79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2" y="421852"/>
            <a:ext cx="1782756" cy="6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81000" y="1676400"/>
            <a:ext cx="8382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Announcements</a:t>
            </a:r>
          </a:p>
          <a:p>
            <a:pPr algn="ctr"/>
            <a:endParaRPr lang="en-US" sz="3600" b="1" smtClean="0"/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/>
              <a:t>Next Clean Energy Partnership Board Meeting</a:t>
            </a:r>
          </a:p>
          <a:p>
            <a:pPr algn="ctr"/>
            <a:r>
              <a:rPr lang="en-US" sz="3600" b="1" dirty="0" smtClean="0"/>
              <a:t>June 3, 2016</a:t>
            </a:r>
          </a:p>
          <a:p>
            <a:pPr algn="ctr"/>
            <a:r>
              <a:rPr lang="en-US" sz="3600" b="1" dirty="0" smtClean="0"/>
              <a:t>10am -12pm</a:t>
            </a:r>
          </a:p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dirty="0"/>
          </a:p>
        </p:txBody>
      </p:sp>
      <p:pic>
        <p:nvPicPr>
          <p:cNvPr id="7" name="Picture 6" descr="\\CMEAV503\Common\CityCommon\Communications Graphic Standards\City Coordinator\Minneapolis City of Lakes logos\Minneapolis logo rever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971"/>
            <a:ext cx="1447800" cy="84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7526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2" y="366079"/>
            <a:ext cx="2375679" cy="791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2" y="421852"/>
            <a:ext cx="1782756" cy="68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81000" y="1676400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Update on Recent Partnership Activities </a:t>
            </a:r>
          </a:p>
          <a:p>
            <a:pPr marL="571500" lvl="0" indent="-5715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Annual report preparations</a:t>
            </a:r>
          </a:p>
          <a:p>
            <a:pPr marL="571500" lvl="0" indent="-5715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City </a:t>
            </a:r>
            <a:r>
              <a:rPr lang="en-US" sz="2800" dirty="0"/>
              <a:t>r</a:t>
            </a:r>
            <a:r>
              <a:rPr lang="en-US" sz="2800" dirty="0" smtClean="0"/>
              <a:t>esidential </a:t>
            </a:r>
            <a:r>
              <a:rPr lang="en-US" sz="2800" dirty="0"/>
              <a:t>e</a:t>
            </a:r>
            <a:r>
              <a:rPr lang="en-US" sz="2800" dirty="0" smtClean="0"/>
              <a:t>nergy </a:t>
            </a:r>
            <a:r>
              <a:rPr lang="en-US" sz="2800" dirty="0"/>
              <a:t>e</a:t>
            </a:r>
            <a:r>
              <a:rPr lang="en-US" sz="2800" dirty="0" smtClean="0"/>
              <a:t>fficiency policy research</a:t>
            </a:r>
            <a:endParaRPr lang="en-US" sz="2800" dirty="0" smtClean="0"/>
          </a:p>
          <a:p>
            <a:pPr marL="571500" lvl="0" indent="-5715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Community Solar Gardens update</a:t>
            </a:r>
          </a:p>
          <a:p>
            <a:pPr marL="571500" lvl="0" indent="-5715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HES buy-down and 0% financing</a:t>
            </a:r>
          </a:p>
          <a:p>
            <a:pPr marL="571500" lvl="0" indent="-5715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Commercial Benchmarking</a:t>
            </a:r>
          </a:p>
          <a:p>
            <a:pPr marL="571500" lvl="0" indent="-5715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 smtClean="0"/>
              <a:t>Benchmarking Tool - </a:t>
            </a:r>
            <a:r>
              <a:rPr lang="en-US" sz="2800" dirty="0"/>
              <a:t>Washington D.C. </a:t>
            </a:r>
            <a:r>
              <a:rPr lang="en-US" sz="2800" dirty="0" smtClean="0"/>
              <a:t>visit</a:t>
            </a:r>
            <a:endParaRPr lang="en-US" sz="2800" dirty="0"/>
          </a:p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dirty="0"/>
          </a:p>
        </p:txBody>
      </p:sp>
      <p:pic>
        <p:nvPicPr>
          <p:cNvPr id="7" name="Picture 6" descr="\\CMEAV503\Common\CityCommon\Communications Graphic Standards\City Coordinator\Minneapolis City of Lakes logos\Minneapolis logo rever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971"/>
            <a:ext cx="1447800" cy="84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928F-A42E-40D4-A11C-FEEC719B8F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69269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2015-2016 Approved Metrics</a:t>
            </a:r>
            <a:endParaRPr lang="en-US" sz="3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91618"/>
              </p:ext>
            </p:extLst>
          </p:nvPr>
        </p:nvGraphicFramePr>
        <p:xfrm>
          <a:off x="152400" y="1143005"/>
          <a:ext cx="8686800" cy="5105394"/>
        </p:xfrm>
        <a:graphic>
          <a:graphicData uri="http://schemas.openxmlformats.org/drawingml/2006/table">
            <a:tbl>
              <a:tblPr/>
              <a:tblGrid>
                <a:gridCol w="961243"/>
                <a:gridCol w="7725557"/>
              </a:tblGrid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Citywide GHG emissions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GHG emissions from electricity use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GHG emissions from natural gas use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Commercial building energy 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Commercial buildng benchmarking results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Commerical utility EE program utilization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Residential building energy use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 or directly purchase renewable energy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Windsource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customers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solar garden subscribers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Rooftop solar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320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Home Energy Squad visits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eligible properties served by HES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HES-driven loans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Low-income visits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4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 sealing/insulation (ASI)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Multi-family program participation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35662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</a:t>
                      </a:r>
                    </a:p>
                  </a:txBody>
                  <a:tcPr marL="6866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 of eligible MF properties served by MFBE</a:t>
                      </a:r>
                    </a:p>
                  </a:txBody>
                  <a:tcPr marL="6866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32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</a:t>
                      </a:r>
                    </a:p>
                  </a:txBody>
                  <a:tcPr marL="68665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Percent of properties participating in MFBE that engaged in activity beyond audit &amp; direct install (conversion rate)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020928F-A42E-40D4-A11C-FEEC719B8F39}" type="slidenum">
              <a:rPr lang="en-US" sz="1200">
                <a:solidFill>
                  <a:prstClr val="black">
                    <a:tint val="75000"/>
                  </a:prstClr>
                </a:solidFill>
                <a:latin typeface="Calibri"/>
              </a:rPr>
              <a:pPr algn="r"/>
              <a:t>4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21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68363"/>
          </a:xfrm>
        </p:spPr>
        <p:txBody>
          <a:bodyPr/>
          <a:lstStyle/>
          <a:p>
            <a:r>
              <a:rPr lang="en-US" dirty="0" smtClean="0"/>
              <a:t>Annual Report Preparation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337488"/>
            <a:ext cx="8153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Metrics Gathering</a:t>
            </a:r>
          </a:p>
          <a:p>
            <a:pPr marL="463550" lvl="8" indent="-463550">
              <a:buFont typeface="Wingdings" panose="05000000000000000000" pitchFamily="2" charset="2"/>
              <a:buChar char="§"/>
            </a:pPr>
            <a:r>
              <a:rPr lang="en-US" sz="2000" dirty="0"/>
              <a:t>Each organization is compiling data; Minneapolis, CenterPoint Energy &amp; Xcel Energy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000" dirty="0"/>
          </a:p>
          <a:p>
            <a:r>
              <a:rPr lang="en-US" sz="2400" b="1" dirty="0"/>
              <a:t>Annual Report Structure</a:t>
            </a:r>
          </a:p>
          <a:p>
            <a:pPr marL="457200" lvl="6" indent="-457200">
              <a:buFont typeface="Wingdings" panose="05000000000000000000" pitchFamily="2" charset="2"/>
              <a:buChar char="§"/>
            </a:pPr>
            <a:r>
              <a:rPr lang="en-US" sz="2000" dirty="0"/>
              <a:t>Will begin with a “scorecard” including raw </a:t>
            </a:r>
            <a:r>
              <a:rPr lang="en-US" sz="2000" dirty="0" smtClean="0"/>
              <a:t>2015 numbers </a:t>
            </a:r>
            <a:r>
              <a:rPr lang="en-US" sz="2000" dirty="0"/>
              <a:t>for all of the approved </a:t>
            </a:r>
            <a:r>
              <a:rPr lang="en-US" sz="2000" dirty="0" smtClean="0"/>
              <a:t>metrics</a:t>
            </a:r>
            <a:endParaRPr lang="en-US" sz="2000" dirty="0"/>
          </a:p>
          <a:p>
            <a:pPr marL="457200" lvl="6" indent="-457200">
              <a:buFont typeface="Wingdings" panose="05000000000000000000" pitchFamily="2" charset="2"/>
              <a:buChar char="§"/>
            </a:pPr>
            <a:r>
              <a:rPr lang="en-US" sz="2000" dirty="0"/>
              <a:t>Then delve into each of the metrics, providing context and, where available, historical data. </a:t>
            </a:r>
          </a:p>
          <a:p>
            <a:pPr marL="457200" lvl="6" indent="-457200">
              <a:buFont typeface="Wingdings" panose="05000000000000000000" pitchFamily="2" charset="2"/>
              <a:buChar char="§"/>
            </a:pPr>
            <a:r>
              <a:rPr lang="en-US" sz="2000" dirty="0"/>
              <a:t>Will provide 2014 numbers for baseline</a:t>
            </a:r>
          </a:p>
          <a:p>
            <a:pPr marL="457200" lvl="6" indent="-457200"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0" lvl="6"/>
            <a:r>
              <a:rPr lang="en-US" sz="2400" b="1" dirty="0"/>
              <a:t>Next steps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000" dirty="0"/>
              <a:t>Q2 – Planning team will present draft to EVAC for feedback, using that feedback, a final version will be presented to the Board at their Q2 meeting 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000" dirty="0"/>
              <a:t>Report will be presented to City Council 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20928F-A42E-40D4-A11C-FEEC719B8F3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1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582" y="609600"/>
            <a:ext cx="8229600" cy="944563"/>
          </a:xfrm>
        </p:spPr>
        <p:txBody>
          <a:bodyPr/>
          <a:lstStyle/>
          <a:p>
            <a:r>
              <a:rPr lang="en-US" dirty="0" smtClean="0"/>
              <a:t>City</a:t>
            </a:r>
            <a:r>
              <a:rPr lang="en-US" dirty="0" smtClean="0"/>
              <a:t> Residential Energy </a:t>
            </a:r>
            <a:r>
              <a:rPr lang="en-US" dirty="0"/>
              <a:t>Efficiency </a:t>
            </a:r>
            <a:r>
              <a:rPr lang="en-US" dirty="0" smtClean="0"/>
              <a:t>Policy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967573"/>
          </a:xfrm>
        </p:spPr>
        <p:txBody>
          <a:bodyPr/>
          <a:lstStyle/>
          <a:p>
            <a:r>
              <a:rPr lang="en-US" sz="2800" dirty="0" smtClean="0"/>
              <a:t>Reviewing </a:t>
            </a:r>
            <a:r>
              <a:rPr lang="en-US" sz="2800" dirty="0" smtClean="0"/>
              <a:t>four </a:t>
            </a:r>
            <a:r>
              <a:rPr lang="en-US" sz="2800" dirty="0" smtClean="0"/>
              <a:t>potential policy options: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Energy audit requirement for rental license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Energy disclosure through Truth in Sale of Housing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Expanding Commercial Building Energy Benchmarking to include Multifamily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Sustainable Building Policy (new construction or rehab with City financing)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3673198"/>
              </p:ext>
            </p:extLst>
          </p:nvPr>
        </p:nvGraphicFramePr>
        <p:xfrm>
          <a:off x="1600200" y="3429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4583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Q1 2016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459299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Q2 2016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4583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Q2 2016?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20928F-A42E-40D4-A11C-FEEC719B8F3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06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Minneapolis - Community Solar Garden Update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848683"/>
            <a:ext cx="73914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City </a:t>
            </a:r>
            <a:r>
              <a:rPr lang="en-US" sz="2400" dirty="0"/>
              <a:t>Council authorized Community Solar Garden agreements with 4 suppliers totaling  7.5 million kWh annually via the Met Council RFP. </a:t>
            </a:r>
            <a:endParaRPr lang="en-US" sz="2400" dirty="0" smtClean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dirty="0"/>
              <a:t>City developing Request for Proposals (RFP)  community solar garden services for  City facilities, that will include low income participation and other </a:t>
            </a:r>
            <a:r>
              <a:rPr lang="en-US" sz="2400" dirty="0" smtClean="0"/>
              <a:t>attributes.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dirty="0"/>
              <a:t>Saturday April 2  Community Solar Garden Speed Dating Event  (as part of Minneapolis Community Connections Conference at Convention Center)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20928F-A42E-40D4-A11C-FEEC719B8F3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53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7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Minnesota Solar*</a:t>
            </a:r>
            <a:r>
              <a:rPr lang="en-US" sz="2800" dirty="0" err="1" smtClean="0"/>
              <a:t>Rewards</a:t>
            </a:r>
            <a:r>
              <a:rPr lang="en-US" sz="2800" baseline="50000" dirty="0" err="1" smtClean="0"/>
              <a:t>SM</a:t>
            </a:r>
            <a:r>
              <a:rPr lang="en-US" sz="2800" dirty="0" smtClean="0"/>
              <a:t> </a:t>
            </a:r>
            <a:r>
              <a:rPr lang="en-US" sz="2800" dirty="0" err="1" smtClean="0"/>
              <a:t>Community</a:t>
            </a:r>
            <a:r>
              <a:rPr lang="en-US" sz="2800" baseline="50000" dirty="0" err="1"/>
              <a:t>SM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D77600"/>
                </a:solidFill>
              </a:rPr>
              <a:t>Status Report | February 26, 2016</a:t>
            </a:r>
            <a:endParaRPr lang="en-US" sz="2800" dirty="0">
              <a:solidFill>
                <a:srgbClr val="D776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35305" y="3886200"/>
            <a:ext cx="3886200" cy="2286000"/>
          </a:xfrm>
        </p:spPr>
        <p:txBody>
          <a:bodyPr/>
          <a:lstStyle/>
          <a:p>
            <a:r>
              <a:rPr lang="en-US" dirty="0" smtClean="0"/>
              <a:t>PROGRAM UPDATE</a:t>
            </a:r>
          </a:p>
          <a:p>
            <a:pPr lvl="1"/>
            <a:r>
              <a:rPr lang="en-US" dirty="0" smtClean="0"/>
              <a:t>Some Expedited Ready studies will be delivered ahead of the mid-March deadline; all are progressing to meet the deadline.</a:t>
            </a:r>
          </a:p>
          <a:p>
            <a:pPr lvl="1"/>
            <a:r>
              <a:rPr lang="en-US" dirty="0" smtClean="0"/>
              <a:t>The earliest gardens are close to completing detailed design and entering into interconnection construction.</a:t>
            </a:r>
          </a:p>
          <a:p>
            <a:pPr lvl="1"/>
            <a:r>
              <a:rPr lang="en-US" dirty="0" smtClean="0"/>
              <a:t>Xcel Energy continues to clarify roles and use of the Xcel Energy brand with external parties, as calls from concerned customers, communities and media contacts increase</a:t>
            </a:r>
          </a:p>
          <a:p>
            <a:pPr lvl="1"/>
            <a:r>
              <a:rPr lang="en-US" dirty="0" smtClean="0"/>
              <a:t>Xcel Energy has begun notifying impacted solar gardens when substation capacity is reached.</a:t>
            </a:r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SUBMITTED APPLICATIONS TO DATE</a:t>
            </a:r>
          </a:p>
          <a:p>
            <a:pPr lvl="1"/>
            <a:r>
              <a:rPr lang="en-US" baseline="0" dirty="0" smtClean="0"/>
              <a:t>&gt;25 developers have submitted applications</a:t>
            </a:r>
          </a:p>
          <a:p>
            <a:pPr marL="119063" marR="0" lvl="1" indent="-1190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Char char="•"/>
              <a:tabLst/>
              <a:defRPr/>
            </a:pPr>
            <a:r>
              <a:rPr lang="en-US" kern="1200" baseline="0" dirty="0" smtClean="0">
                <a:solidFill>
                  <a:srgbClr val="796E65"/>
                </a:solidFill>
                <a:effectLst/>
              </a:rPr>
              <a:t>No new applications since December</a:t>
            </a:r>
            <a:r>
              <a:rPr lang="en-US" kern="1200" dirty="0" smtClean="0">
                <a:solidFill>
                  <a:srgbClr val="796E65"/>
                </a:solidFill>
                <a:effectLst/>
              </a:rPr>
              <a:t> 2015</a:t>
            </a:r>
            <a:endParaRPr lang="en-US" dirty="0" smtClean="0">
              <a:effectLst/>
            </a:endParaRPr>
          </a:p>
          <a:p>
            <a:pPr marL="0" lvl="1" indent="0"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699782" y="5853112"/>
            <a:ext cx="39624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INTERCONNECTION QUEUE </a:t>
            </a:r>
          </a:p>
          <a:p>
            <a:pPr lvl="1"/>
            <a:r>
              <a:rPr lang="en-US" dirty="0" smtClean="0"/>
              <a:t>180 projects currently in the interconnection process</a:t>
            </a:r>
          </a:p>
          <a:p>
            <a:pPr lvl="1"/>
            <a:r>
              <a:rPr lang="en-US" dirty="0" smtClean="0"/>
              <a:t>33 projects entering Design and Construction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81000" y="3777089"/>
            <a:ext cx="3962400" cy="914400"/>
          </a:xfrm>
        </p:spPr>
        <p:txBody>
          <a:bodyPr/>
          <a:lstStyle/>
          <a:p>
            <a:r>
              <a:rPr lang="en-US" dirty="0" smtClean="0"/>
              <a:t>ACTIVE APPLICATIONS</a:t>
            </a:r>
          </a:p>
          <a:p>
            <a:pPr lvl="1"/>
            <a:r>
              <a:rPr lang="en-US" dirty="0" smtClean="0"/>
              <a:t>9% pending completeness</a:t>
            </a:r>
            <a:endParaRPr lang="en-US" baseline="0" dirty="0" smtClean="0"/>
          </a:p>
          <a:p>
            <a:pPr lvl="1"/>
            <a:r>
              <a:rPr lang="en-US" dirty="0" smtClean="0"/>
              <a:t>60</a:t>
            </a:r>
            <a:r>
              <a:rPr lang="en-US" baseline="0" dirty="0" smtClean="0"/>
              <a:t>% applications currently being studied</a:t>
            </a:r>
            <a:endParaRPr lang="en-US" dirty="0" smtClean="0"/>
          </a:p>
          <a:p>
            <a:pPr lvl="1"/>
            <a:r>
              <a:rPr lang="en-US" dirty="0" smtClean="0"/>
              <a:t>11% in Design and Construction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2" b="2572"/>
          <a:stretch>
            <a:fillRect/>
          </a:stretch>
        </p:blipFill>
        <p:spPr bwMode="auto">
          <a:xfrm>
            <a:off x="152400" y="1571780"/>
            <a:ext cx="4093029" cy="220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Picture Placeholder 3"/>
          <p:cNvSpPr>
            <a:spLocks noGrp="1"/>
          </p:cNvSpPr>
          <p:nvPr/>
        </p:nvSpPr>
        <p:spPr>
          <a:xfrm>
            <a:off x="4724400" y="1752600"/>
            <a:ext cx="3810000" cy="2133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/>
        </p:nvSpPr>
        <p:spPr>
          <a:xfrm>
            <a:off x="4724400" y="1746250"/>
            <a:ext cx="3810000" cy="2133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648200" y="3785096"/>
            <a:ext cx="4038600" cy="947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25000" lnSpcReduction="20000"/>
          </a:bodyPr>
          <a:lstStyle/>
          <a:p>
            <a:r>
              <a:rPr lang="en-US" baseline="30000" dirty="0"/>
              <a:t>*</a:t>
            </a:r>
            <a:r>
              <a:rPr lang="en-US" dirty="0" smtClean="0"/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projects “Expedited Ready”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737935"/>
              </p:ext>
            </p:extLst>
          </p:nvPr>
        </p:nvGraphicFramePr>
        <p:xfrm>
          <a:off x="4114800" y="1523997"/>
          <a:ext cx="4819651" cy="2209803"/>
        </p:xfrm>
        <a:graphic>
          <a:graphicData uri="http://schemas.openxmlformats.org/drawingml/2006/table">
            <a:tbl>
              <a:tblPr/>
              <a:tblGrid>
                <a:gridCol w="2662676"/>
                <a:gridCol w="918520"/>
                <a:gridCol w="660508"/>
                <a:gridCol w="577947"/>
              </a:tblGrid>
              <a:tr h="18497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Interconnection Queue Summary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0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Sites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Applications in Interconnection Process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 Details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 SOW Not Issued by Xcel Eenrgy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Study SOW Issued by Xcel Energy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a. SOW Waiting for Developer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b. Studies in Process*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c. Completed Studies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497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Entering Design/Construction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025794"/>
              </p:ext>
            </p:extLst>
          </p:nvPr>
        </p:nvGraphicFramePr>
        <p:xfrm>
          <a:off x="304800" y="4648200"/>
          <a:ext cx="3962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20928F-A42E-40D4-A11C-FEEC719B8F3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21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6115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Commercial Energy Disclosure Benchmarking Report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74542" y="4072599"/>
            <a:ext cx="7858614" cy="1642402"/>
            <a:chOff x="27573" y="2073732"/>
            <a:chExt cx="5962410" cy="1517918"/>
          </a:xfrm>
        </p:grpSpPr>
        <p:sp>
          <p:nvSpPr>
            <p:cNvPr id="10" name="Rectangle 9"/>
            <p:cNvSpPr/>
            <p:nvPr/>
          </p:nvSpPr>
          <p:spPr>
            <a:xfrm>
              <a:off x="27573" y="2112735"/>
              <a:ext cx="1371600" cy="1478915"/>
            </a:xfrm>
            <a:prstGeom prst="rect">
              <a:avLst/>
            </a:prstGeom>
            <a:solidFill>
              <a:srgbClr val="008AC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Total Buildings Analyzed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429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37253" y="2099734"/>
              <a:ext cx="1371600" cy="1478915"/>
            </a:xfrm>
            <a:prstGeom prst="rect">
              <a:avLst/>
            </a:prstGeom>
            <a:solidFill>
              <a:srgbClr val="5F606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% of City’s Total Commercial Area 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50%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90025" y="2099734"/>
              <a:ext cx="1371600" cy="1478915"/>
            </a:xfrm>
            <a:prstGeom prst="rect">
              <a:avLst/>
            </a:prstGeom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Median ENERGY STAR Score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74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18383" y="2073732"/>
              <a:ext cx="1371600" cy="1478915"/>
            </a:xfrm>
            <a:prstGeom prst="rect">
              <a:avLst/>
            </a:prstGeom>
            <a:solidFill>
              <a:srgbClr val="00B2D5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Response Rate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90+%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65" y="1566192"/>
            <a:ext cx="6012960" cy="24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20928F-A42E-40D4-A11C-FEEC719B8F39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0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eadli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47C46A3-4A53-4DCB-9AE1-4F0E04D57377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2988F0A3-EFEB-48C9-A047-F021E51CFB45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3D19A573-CCD2-4472-851C-DC2907853B06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50188680-2DEC-4A13-85BE-1B3BCC2CED11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A2F30E29-2A26-4EF2-9208-1EA381C9D6E5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1FA6E30E-985A-48E5-B258-965CC02D9906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DD321C54-968B-4E26-B40D-CE11B7079246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BBFD6BD8-A2A5-4385-8446-3B9C65AA5BD5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EB6CF497-9407-478E-9EE0-E27E6AA7335D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9E61CC23-A22E-4F6F-A7BD-0F425F296995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0C80BC9F-DC41-4C1C-8E88-208C66F60E6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1086CF4-94C0-45D8-8FE6-BBB8F4856971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A32ADA4A-02FB-4867-A29B-6CCFB7063093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274FEAF6-0199-45D7-B0EF-CAC2C7D47C5D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7C89D508-7DB1-432C-88B0-7152D59D5B3B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0EBA555B-DA03-4FD9-91F1-466DDB9F1B5D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8C6FB534-4EF3-431D-964B-DCCE84AFF5C6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89CECCDF-E197-4CFF-BFD7-EFB7CF03A2BA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88479868-A9A7-41D2-B4FF-BA8018742520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AC602C9C-E957-4991-A1ED-D54908CF87C9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4F9A4254-4512-492F-A7A7-900FC8F5DCAD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157C9296-7F34-4F51-B9E2-81C66CD5A923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F44B297-B759-44EE-B363-F85C26DA8645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50157D83-62F4-43C8-BCF1-2DE336F46610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732E1757-4E26-4F4D-8D02-11BBFF74962A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E47DCCA0-D5C9-4F88-B878-C8820E0D78C6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70AFC959-3535-4BAB-A11C-A3FE5890D879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3ECE8831-3C3E-4DB8-A2B9-6FC231E3E561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8C69263C-D81B-4E14-A03D-3342FBC29E96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0C6672A6-430D-4BF9-B400-2FF779655B26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72EF1FF4-6517-4C3A-AF67-D14D23022B76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CE1E967F-41E5-4348-B425-BAD5A4A0A7AF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2AFBD3DA-D910-40E7-B27F-DC7037128C67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9DDF944-5DCC-404D-818F-0D942E18DF59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502E9E02-B5D7-46F3-BD8F-5178E1A3A3BB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2DD8F967-2CBE-4873-A3A2-064BA1C21E7A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756BC17D-DBE3-4B07-A64F-9AC86A16C477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89D430CF-F526-45AB-A6F3-BF790E865C03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58DE571D-733F-46F2-B18F-12103B7E0D15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BA0285E5-D65C-4924-BAB6-26DF087CAB6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C195ABB5-F994-42A4-8BEB-434F4E5536A2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FD3ED981-DC92-4895-B5DE-6BB92D5DE9A0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51DEF73-6BFE-4342-8F32-425C6E4ABB3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1397</Words>
  <Application>Microsoft Office PowerPoint</Application>
  <PresentationFormat>On-screen Show (4:3)</PresentationFormat>
  <Paragraphs>362</Paragraphs>
  <Slides>23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simple-light</vt:lpstr>
      <vt:lpstr>Headlines</vt:lpstr>
      <vt:lpstr>PowerPoint Presentation</vt:lpstr>
      <vt:lpstr>PowerPoint Presentation</vt:lpstr>
      <vt:lpstr>PowerPoint Presentation</vt:lpstr>
      <vt:lpstr>PowerPoint Presentation</vt:lpstr>
      <vt:lpstr>Annual Report Preparation</vt:lpstr>
      <vt:lpstr>City Residential Energy Efficiency Policy Research</vt:lpstr>
      <vt:lpstr>City of Minneapolis - Community Solar Garden Update</vt:lpstr>
      <vt:lpstr>Minnesota Solar*RewardsSM CommunitySM Status Report | February 26, 2016</vt:lpstr>
      <vt:lpstr>Commercial Energy Disclosure Benchmarking Report    </vt:lpstr>
      <vt:lpstr>DOE Better Buildings Recognition </vt:lpstr>
      <vt:lpstr>Multi-Family Building Efficiency Program</vt:lpstr>
      <vt:lpstr>Multi-Family Building Efficiency Program</vt:lpstr>
      <vt:lpstr>Multi-Family Building Efficiency Program</vt:lpstr>
      <vt:lpstr>EVAC Community Engagement Task Force   Proposed Engagement Plan  Matt Kazinka &amp; Annie Levenson-Falk March 4, 2016</vt:lpstr>
      <vt:lpstr>Clean Energy Partnership Goals</vt:lpstr>
      <vt:lpstr>Marketing &amp; Outreach</vt:lpstr>
      <vt:lpstr>Proposed engagement plan</vt:lpstr>
      <vt:lpstr>Proposed engagement plan</vt:lpstr>
      <vt:lpstr>Proposed engagement plan</vt:lpstr>
      <vt:lpstr>Proposed engagement plan</vt:lpstr>
      <vt:lpstr>Proposed engagement plan</vt:lpstr>
      <vt:lpstr>Proposed next steps</vt:lpstr>
      <vt:lpstr>PowerPoint Presentation</vt:lpstr>
    </vt:vector>
  </TitlesOfParts>
  <Company>City of Minneapolis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Brendon Slotterback</dc:creator>
  <cp:lastModifiedBy>Muellman, Kelly E.</cp:lastModifiedBy>
  <cp:revision>128</cp:revision>
  <cp:lastPrinted>2016-03-01T17:16:23Z</cp:lastPrinted>
  <dcterms:created xsi:type="dcterms:W3CDTF">2015-08-14T13:22:29Z</dcterms:created>
  <dcterms:modified xsi:type="dcterms:W3CDTF">2016-03-03T17:52:11Z</dcterms:modified>
</cp:coreProperties>
</file>